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8"/>
  </p:notesMasterIdLst>
  <p:handoutMasterIdLst>
    <p:handoutMasterId r:id="rId9"/>
  </p:handoutMasterIdLst>
  <p:sldIdLst>
    <p:sldId id="256" r:id="rId2"/>
    <p:sldId id="261" r:id="rId3"/>
    <p:sldId id="263" r:id="rId4"/>
    <p:sldId id="264" r:id="rId5"/>
    <p:sldId id="265" r:id="rId6"/>
    <p:sldId id="266" r:id="rId7"/>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6" d="100"/>
          <a:sy n="66" d="100"/>
        </p:scale>
        <p:origin x="-114" y="-21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6627"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C45B6F7F-751B-4F31-A9B9-D9609AD43D8B}" type="datetimeFigureOut">
              <a:rPr lang="en-US"/>
              <a:pPr/>
              <a:t>1/23/2008</a:t>
            </a:fld>
            <a:endParaRPr lang="en-US"/>
          </a:p>
        </p:txBody>
      </p:sp>
      <p:sp>
        <p:nvSpPr>
          <p:cNvPr id="26628"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6629"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32E94CD-3DED-4CAC-B033-3700D00446F6}"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58B73A7-BCB5-4958-9575-1F295B0C3106}" type="datetimeFigureOut">
              <a:rPr lang="en-US"/>
              <a:pPr>
                <a:defRPr/>
              </a:pPr>
              <a:t>1/23/2008</a:t>
            </a:fld>
            <a:endParaRPr lang="en-US"/>
          </a:p>
        </p:txBody>
      </p:sp>
      <p:sp>
        <p:nvSpPr>
          <p:cNvPr id="4" name="Slide Image Placeholder 3"/>
          <p:cNvSpPr>
            <a:spLocks noGrp="1" noRot="1" noChangeAspect="1"/>
          </p:cNvSpPr>
          <p:nvPr>
            <p:ph type="sldImg" idx="2"/>
          </p:nvPr>
        </p:nvSpPr>
        <p:spPr>
          <a:xfrm>
            <a:off x="915988" y="744538"/>
            <a:ext cx="4965700"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8E9C55D-9FD3-4DC2-A5D6-22FB572656D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B6320FD-7BCA-4DA9-B04B-2FE2E0359A92}" type="slidenum">
              <a:rPr lang="en-US">
                <a:cs typeface="Arial" charset="0"/>
              </a:rPr>
              <a:pPr fontAlgn="base">
                <a:spcBef>
                  <a:spcPct val="0"/>
                </a:spcBef>
                <a:spcAft>
                  <a:spcPct val="0"/>
                </a:spcAft>
                <a:defRPr/>
              </a:pPr>
              <a:t>1</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TextEdit="1"/>
          </p:cNvSpPr>
          <p:nvPr>
            <p:ph type="sldImg"/>
          </p:nvPr>
        </p:nvSpPr>
        <p:spPr bwMode="auto">
          <a:noFill/>
          <a:ln>
            <a:solidFill>
              <a:srgbClr val="000000"/>
            </a:solidFill>
            <a:miter lim="800000"/>
            <a:headEnd/>
            <a:tailEnd/>
          </a:ln>
        </p:spPr>
      </p:sp>
      <p:sp>
        <p:nvSpPr>
          <p:cNvPr id="2150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p:spPr>
      </p:sp>
      <p:sp>
        <p:nvSpPr>
          <p:cNvPr id="2253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TextEdit="1"/>
          </p:cNvSpPr>
          <p:nvPr>
            <p:ph type="sldImg"/>
          </p:nvPr>
        </p:nvSpPr>
        <p:spPr bwMode="auto">
          <a:noFill/>
          <a:ln>
            <a:solidFill>
              <a:srgbClr val="000000"/>
            </a:solidFill>
            <a:miter lim="800000"/>
            <a:headEnd/>
            <a:tailEnd/>
          </a:ln>
        </p:spPr>
      </p:sp>
      <p:sp>
        <p:nvSpPr>
          <p:cNvPr id="23555"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p:spPr>
      </p:sp>
      <p:sp>
        <p:nvSpPr>
          <p:cNvPr id="2457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TextEdit="1"/>
          </p:cNvSpPr>
          <p:nvPr>
            <p:ph type="sldImg"/>
          </p:nvPr>
        </p:nvSpPr>
        <p:spPr bwMode="auto">
          <a:noFill/>
          <a:ln>
            <a:solidFill>
              <a:srgbClr val="000000"/>
            </a:solidFill>
            <a:miter lim="800000"/>
            <a:headEnd/>
            <a:tailEnd/>
          </a:ln>
        </p:spPr>
      </p:sp>
      <p:sp>
        <p:nvSpPr>
          <p:cNvPr id="2560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36E093A-D6DE-46C8-986F-9997C1538B31}" type="datetimeFigureOut">
              <a:rPr lang="en-US"/>
              <a:pPr>
                <a:defRPr/>
              </a:pPr>
              <a:t>1/23/2008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B6493B0-F638-439F-AE20-94AB35F2C4A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AF99CD9-4BD5-40A7-BA20-2E051B71E380}" type="datetimeFigureOut">
              <a:rPr lang="en-US"/>
              <a:pPr>
                <a:defRPr/>
              </a:pPr>
              <a:t>1/23/2008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A8444B7-DFAC-4537-84E4-C4316D8216F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0FDB24-4F2E-4906-A0D0-7A76DB1D76E8}" type="datetimeFigureOut">
              <a:rPr lang="en-US"/>
              <a:pPr>
                <a:defRPr/>
              </a:pPr>
              <a:t>1/23/2008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8B92FE7-5A12-4947-ACCB-4E2E8071B72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B0E6C4B-E010-488E-A0C9-201179603A70}" type="datetimeFigureOut">
              <a:rPr lang="en-US"/>
              <a:pPr>
                <a:defRPr/>
              </a:pPr>
              <a:t>1/23/2008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271F686-2043-4D21-941D-C7CC32D2792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0D8F69A-FD2C-426F-8F49-9E964BF5C9AD}" type="datetimeFigureOut">
              <a:rPr lang="en-US"/>
              <a:pPr>
                <a:defRPr/>
              </a:pPr>
              <a:t>1/23/2008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3DD625D-EBE5-4606-A596-092CCBC2556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57E96A0-F9B1-478C-AC40-4217BB928EE0}" type="datetimeFigureOut">
              <a:rPr lang="en-US"/>
              <a:pPr>
                <a:defRPr/>
              </a:pPr>
              <a:t>1/23/2008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2DDD2C1-9E18-4B0D-9517-802399303D4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210A897-C171-40ED-95E7-7155B659EA87}" type="datetimeFigureOut">
              <a:rPr lang="en-US"/>
              <a:pPr>
                <a:defRPr/>
              </a:pPr>
              <a:t>1/23/2008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5AE1D8C-C367-43AE-9D83-33F060475DA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1540D07-A866-4807-BE9A-A1E54818585B}" type="datetimeFigureOut">
              <a:rPr lang="en-US"/>
              <a:pPr>
                <a:defRPr/>
              </a:pPr>
              <a:t>1/23/2008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153E473-DDAE-4C17-847B-376E6D7AB59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D4C4095-A395-4BF7-AB06-C90B00EDF1A8}" type="datetimeFigureOut">
              <a:rPr lang="en-US"/>
              <a:pPr>
                <a:defRPr/>
              </a:pPr>
              <a:t>1/23/2008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EE33137-96EC-4B46-8855-F1A0E017070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BB66291-283D-4578-B770-725AE9825742}" type="datetimeFigureOut">
              <a:rPr lang="en-US"/>
              <a:pPr>
                <a:defRPr/>
              </a:pPr>
              <a:t>1/23/2008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9CCF4FC-AC54-4E86-BC81-4BE5F77AB22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3BF3EB6-D1BA-4945-85BD-AA4B1D6E21B7}" type="datetimeFigureOut">
              <a:rPr lang="en-US"/>
              <a:pPr>
                <a:defRPr/>
              </a:pPr>
              <a:t>1/23/2008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BB0259A-C6B3-4882-8A56-5C101F3B78B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46EB16F-3CCE-479A-948C-D9D2AD4DF8CE}" type="datetimeFigureOut">
              <a:rPr lang="en-US"/>
              <a:pPr>
                <a:defRPr/>
              </a:pPr>
              <a:t>1/23/2008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2E971D7-E6D7-485C-A021-FBA39E61D7F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79" r:id="rId1"/>
    <p:sldLayoutId id="2147483778" r:id="rId2"/>
    <p:sldLayoutId id="2147483777" r:id="rId3"/>
    <p:sldLayoutId id="2147483776" r:id="rId4"/>
    <p:sldLayoutId id="2147483775" r:id="rId5"/>
    <p:sldLayoutId id="2147483774" r:id="rId6"/>
    <p:sldLayoutId id="2147483773" r:id="rId7"/>
    <p:sldLayoutId id="2147483772" r:id="rId8"/>
    <p:sldLayoutId id="2147483771" r:id="rId9"/>
    <p:sldLayoutId id="2147483770" r:id="rId10"/>
    <p:sldLayoutId id="214748376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685800" y="685800"/>
            <a:ext cx="7772400" cy="1219200"/>
          </a:xfrm>
        </p:spPr>
        <p:txBody>
          <a:bodyPr/>
          <a:lstStyle/>
          <a:p>
            <a:pPr eaLnBrk="1" hangingPunct="1"/>
            <a:r>
              <a:rPr lang="en-US" sz="2400" u="sng" smtClean="0"/>
              <a:t>Highlight some of the main ways in which the EU has tried to incorporate environmental objectives  and concerns into the Common Agricultural Policy</a:t>
            </a:r>
          </a:p>
        </p:txBody>
      </p:sp>
      <p:sp>
        <p:nvSpPr>
          <p:cNvPr id="3" name="Subtitle 2"/>
          <p:cNvSpPr>
            <a:spLocks noGrp="1"/>
          </p:cNvSpPr>
          <p:nvPr>
            <p:ph type="subTitle" idx="1"/>
          </p:nvPr>
        </p:nvSpPr>
        <p:spPr>
          <a:xfrm>
            <a:off x="609600" y="2057400"/>
            <a:ext cx="8077200" cy="4343400"/>
          </a:xfrm>
        </p:spPr>
        <p:txBody>
          <a:bodyPr rtlCol="0">
            <a:normAutofit lnSpcReduction="10000"/>
          </a:bodyPr>
          <a:lstStyle/>
          <a:p>
            <a:pPr marL="342900" indent="-342900" algn="l" eaLnBrk="1" fontAlgn="auto" hangingPunct="1">
              <a:spcAft>
                <a:spcPts val="0"/>
              </a:spcAft>
              <a:buFont typeface="Arial" pitchFamily="34" charset="0"/>
              <a:buChar char="•"/>
              <a:defRPr/>
            </a:pPr>
            <a:endParaRPr lang="en-US" sz="1600" dirty="0" smtClean="0">
              <a:solidFill>
                <a:schemeClr val="tx1"/>
              </a:solidFill>
            </a:endParaRPr>
          </a:p>
          <a:p>
            <a:pPr marL="342900" indent="-342900" algn="l" eaLnBrk="1" fontAlgn="auto" hangingPunct="1">
              <a:spcAft>
                <a:spcPts val="0"/>
              </a:spcAft>
              <a:buFont typeface="Arial" pitchFamily="34" charset="0"/>
              <a:buChar char="•"/>
              <a:defRPr/>
            </a:pPr>
            <a:r>
              <a:rPr lang="en-US" sz="1600" dirty="0" smtClean="0">
                <a:solidFill>
                  <a:schemeClr val="tx1"/>
                </a:solidFill>
              </a:rPr>
              <a:t>Environmental concerns now play a vital role in the EU and inappropriate agricultural practices have long since had an adverse impact on natural resources.  However agriculture creates both a pressure on the environment and maintains cultural landscapes and semi-natural habitats and therefore creates both +</a:t>
            </a:r>
            <a:r>
              <a:rPr lang="en-US" sz="1600" dirty="0" err="1" smtClean="0">
                <a:solidFill>
                  <a:schemeClr val="tx1"/>
                </a:solidFill>
              </a:rPr>
              <a:t>ve</a:t>
            </a:r>
            <a:r>
              <a:rPr lang="en-US" sz="1600" dirty="0" smtClean="0">
                <a:solidFill>
                  <a:schemeClr val="tx1"/>
                </a:solidFill>
              </a:rPr>
              <a:t> and –</a:t>
            </a:r>
            <a:r>
              <a:rPr lang="en-US" sz="1600" dirty="0" err="1" smtClean="0">
                <a:solidFill>
                  <a:schemeClr val="tx1"/>
                </a:solidFill>
              </a:rPr>
              <a:t>ve</a:t>
            </a:r>
            <a:r>
              <a:rPr lang="en-US" sz="1600" dirty="0" smtClean="0">
                <a:solidFill>
                  <a:schemeClr val="tx1"/>
                </a:solidFill>
              </a:rPr>
              <a:t> externalities. </a:t>
            </a:r>
          </a:p>
          <a:p>
            <a:pPr marL="342900" indent="-342900" algn="l" eaLnBrk="1" fontAlgn="auto" hangingPunct="1">
              <a:spcAft>
                <a:spcPts val="0"/>
              </a:spcAft>
              <a:buFont typeface="Arial" pitchFamily="34" charset="0"/>
              <a:buChar char="•"/>
              <a:defRPr/>
            </a:pPr>
            <a:endParaRPr lang="en-US" sz="1600" dirty="0">
              <a:solidFill>
                <a:schemeClr val="tx1"/>
              </a:solidFill>
            </a:endParaRPr>
          </a:p>
          <a:p>
            <a:pPr marL="342900" indent="-342900" algn="l" eaLnBrk="1" fontAlgn="auto" hangingPunct="1">
              <a:spcAft>
                <a:spcPts val="0"/>
              </a:spcAft>
              <a:buFont typeface="Arial" pitchFamily="34" charset="0"/>
              <a:buChar char="•"/>
              <a:defRPr/>
            </a:pPr>
            <a:endParaRPr lang="en-US" sz="1600" dirty="0" smtClean="0">
              <a:solidFill>
                <a:schemeClr val="tx1"/>
              </a:solidFill>
            </a:endParaRPr>
          </a:p>
          <a:p>
            <a:pPr marL="800100" lvl="1" indent="-342900" algn="l" eaLnBrk="1" fontAlgn="auto" hangingPunct="1">
              <a:spcAft>
                <a:spcPts val="0"/>
              </a:spcAft>
              <a:buFont typeface="Arial" pitchFamily="34" charset="0"/>
              <a:buNone/>
              <a:defRPr/>
            </a:pPr>
            <a:r>
              <a:rPr lang="en-US" sz="1600" dirty="0" smtClean="0">
                <a:solidFill>
                  <a:schemeClr val="tx1"/>
                </a:solidFill>
              </a:rPr>
              <a:t>The main </a:t>
            </a:r>
            <a:r>
              <a:rPr lang="en-US" sz="1600" b="1" dirty="0" smtClean="0">
                <a:solidFill>
                  <a:schemeClr val="tx1"/>
                </a:solidFill>
              </a:rPr>
              <a:t>concerns</a:t>
            </a:r>
            <a:r>
              <a:rPr lang="en-US" sz="1600" dirty="0" smtClean="0">
                <a:solidFill>
                  <a:schemeClr val="tx1"/>
                </a:solidFill>
              </a:rPr>
              <a:t> are: loss of biodiversity, decline in habitats and species, loss of </a:t>
            </a:r>
          </a:p>
          <a:p>
            <a:pPr marL="800100" lvl="1" indent="-342900" algn="l" eaLnBrk="1" fontAlgn="auto" hangingPunct="1">
              <a:spcAft>
                <a:spcPts val="0"/>
              </a:spcAft>
              <a:buFont typeface="Arial" pitchFamily="34" charset="0"/>
              <a:buNone/>
              <a:defRPr/>
            </a:pPr>
            <a:r>
              <a:rPr lang="en-US" sz="1600" dirty="0" smtClean="0">
                <a:solidFill>
                  <a:schemeClr val="tx1"/>
                </a:solidFill>
              </a:rPr>
              <a:t>landscape diversity and quality, water pollution, soil erosion, air pollution by GHGs and use of toxic substances.</a:t>
            </a:r>
            <a:endParaRPr lang="en-US" sz="1600" dirty="0">
              <a:solidFill>
                <a:schemeClr val="tx1"/>
              </a:solidFill>
            </a:endParaRPr>
          </a:p>
          <a:p>
            <a:pPr marL="342900" indent="-342900" algn="l" eaLnBrk="1" fontAlgn="auto" hangingPunct="1">
              <a:spcAft>
                <a:spcPts val="0"/>
              </a:spcAft>
              <a:buFont typeface="Arial" pitchFamily="34" charset="0"/>
              <a:buChar char="•"/>
              <a:defRPr/>
            </a:pPr>
            <a:endParaRPr lang="en-US" sz="1600" dirty="0" smtClean="0">
              <a:solidFill>
                <a:schemeClr val="tx1"/>
              </a:solidFill>
            </a:endParaRPr>
          </a:p>
          <a:p>
            <a:pPr marL="342900" indent="-342900" algn="l" eaLnBrk="1" fontAlgn="auto" hangingPunct="1">
              <a:spcAft>
                <a:spcPts val="0"/>
              </a:spcAft>
              <a:buFont typeface="Arial" pitchFamily="34" charset="0"/>
              <a:buChar char="•"/>
              <a:defRPr/>
            </a:pPr>
            <a:r>
              <a:rPr lang="en-US" sz="1600" dirty="0" smtClean="0">
                <a:solidFill>
                  <a:schemeClr val="tx1"/>
                </a:solidFill>
              </a:rPr>
              <a:t>Therefore the CAP currently seeks to integrate environmental considerations into its rules so it an head off the risks of environmental degradation and develop agricultural practices that preserve the environment and safeguard the countryside. </a:t>
            </a:r>
          </a:p>
          <a:p>
            <a:pPr marL="342900" indent="-342900" algn="l" eaLnBrk="1" fontAlgn="auto" hangingPunct="1">
              <a:spcAft>
                <a:spcPts val="0"/>
              </a:spcAft>
              <a:buFont typeface="Arial" pitchFamily="34" charset="0"/>
              <a:buNone/>
              <a:defRPr/>
            </a:pPr>
            <a:r>
              <a:rPr lang="en-US" sz="1400" dirty="0" smtClean="0">
                <a:solidFill>
                  <a:schemeClr val="tx1"/>
                </a:solidFill>
              </a:rPr>
              <a:t>   </a:t>
            </a:r>
            <a:endParaRPr lang="en-US" sz="1400" dirty="0">
              <a:solidFill>
                <a:schemeClr val="tx1"/>
              </a:solidFill>
            </a:endParaRPr>
          </a:p>
          <a:p>
            <a:pPr marL="342900" indent="-342900" algn="l" eaLnBrk="1" fontAlgn="auto" hangingPunct="1">
              <a:spcAft>
                <a:spcPts val="0"/>
              </a:spcAft>
              <a:buFont typeface="Arial" pitchFamily="34" charset="0"/>
              <a:buNone/>
              <a:defRPr/>
            </a:pPr>
            <a:r>
              <a:rPr lang="en-US" sz="1500" dirty="0" smtClean="0">
                <a:solidFill>
                  <a:schemeClr val="tx1"/>
                </a:solidFill>
              </a:rPr>
              <a:t>. </a:t>
            </a:r>
          </a:p>
          <a:p>
            <a:pPr marL="342900" indent="-342900" algn="l" eaLnBrk="1" fontAlgn="auto" hangingPunct="1">
              <a:spcAft>
                <a:spcPts val="0"/>
              </a:spcAft>
              <a:buFont typeface="Arial" pitchFamily="34" charset="0"/>
              <a:buChar char="•"/>
              <a:defRPr/>
            </a:pPr>
            <a:endParaRPr lang="en-US" sz="1400" dirty="0" smtClean="0"/>
          </a:p>
          <a:p>
            <a:pPr eaLnBrk="1" fontAlgn="auto" hangingPunct="1">
              <a:spcAft>
                <a:spcPts val="0"/>
              </a:spcAft>
              <a:buFont typeface="Arial" pitchFamily="34" charset="0"/>
              <a:buNone/>
              <a:defRPr/>
            </a:pPr>
            <a:endParaRPr lang="en-US" sz="1400" dirty="0"/>
          </a:p>
        </p:txBody>
      </p:sp>
      <p:cxnSp>
        <p:nvCxnSpPr>
          <p:cNvPr id="15" name="Elbow Connector 14"/>
          <p:cNvCxnSpPr/>
          <p:nvPr/>
        </p:nvCxnSpPr>
        <p:spPr>
          <a:xfrm rot="16200000" flipH="1">
            <a:off x="762000" y="3733800"/>
            <a:ext cx="381000" cy="762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ctrTitle"/>
          </p:nvPr>
        </p:nvSpPr>
        <p:spPr>
          <a:xfrm>
            <a:off x="685800" y="304800"/>
            <a:ext cx="7772400" cy="6019800"/>
          </a:xfrm>
        </p:spPr>
        <p:txBody>
          <a:bodyPr/>
          <a:lstStyle/>
          <a:p>
            <a:pPr algn="l" eaLnBrk="1" hangingPunct="1"/>
            <a:r>
              <a:rPr lang="en-US" sz="1400" smtClean="0"/>
              <a:t/>
            </a:r>
            <a:br>
              <a:rPr lang="en-US" sz="1400" smtClean="0"/>
            </a:br>
            <a:endParaRPr lang="en-US" sz="1400" smtClean="0"/>
          </a:p>
        </p:txBody>
      </p:sp>
      <p:sp>
        <p:nvSpPr>
          <p:cNvPr id="16386" name="Subtitle 2"/>
          <p:cNvSpPr>
            <a:spLocks noGrp="1"/>
          </p:cNvSpPr>
          <p:nvPr>
            <p:ph type="subTitle" idx="1"/>
          </p:nvPr>
        </p:nvSpPr>
        <p:spPr>
          <a:xfrm>
            <a:off x="152400" y="381000"/>
            <a:ext cx="8001000" cy="5943600"/>
          </a:xfrm>
        </p:spPr>
        <p:txBody>
          <a:bodyPr/>
          <a:lstStyle/>
          <a:p>
            <a:pPr lvl="1" algn="l" eaLnBrk="1" hangingPunct="1">
              <a:buFont typeface="Arial" charset="0"/>
              <a:buChar char="•"/>
            </a:pPr>
            <a:endParaRPr lang="en-US" sz="1400" smtClean="0">
              <a:solidFill>
                <a:schemeClr val="tx1"/>
              </a:solidFill>
            </a:endParaRPr>
          </a:p>
          <a:p>
            <a:pPr marL="342900" indent="-342900" algn="l" eaLnBrk="1" hangingPunct="1"/>
            <a:r>
              <a:rPr lang="en-US" sz="1600" u="sng" smtClean="0">
                <a:solidFill>
                  <a:schemeClr val="tx1"/>
                </a:solidFill>
              </a:rPr>
              <a:t>       The first signs of environmental concerns and integration into the CAP</a:t>
            </a:r>
          </a:p>
          <a:p>
            <a:pPr marL="342900" indent="-342900" algn="l" eaLnBrk="1" hangingPunct="1">
              <a:buFont typeface="Arial" charset="0"/>
              <a:buChar char="•"/>
            </a:pPr>
            <a:endParaRPr lang="en-US" sz="1600" smtClean="0">
              <a:solidFill>
                <a:schemeClr val="tx1"/>
              </a:solidFill>
            </a:endParaRPr>
          </a:p>
          <a:p>
            <a:pPr marL="342900" indent="-342900" algn="l" eaLnBrk="1" hangingPunct="1">
              <a:buFont typeface="Arial" charset="0"/>
              <a:buChar char="•"/>
            </a:pPr>
            <a:r>
              <a:rPr lang="en-US" sz="1600" smtClean="0">
                <a:solidFill>
                  <a:schemeClr val="tx1"/>
                </a:solidFill>
              </a:rPr>
              <a:t>In the 70s there was a breakdown in the consensus over the role of agriculture in the countryside as its destructive impact, driven by intensification and high price supports, became increasingly evident.  Land consolidation programs had resulted In the removal of hedgerows, erosion of semi-natural habitats and homogenization of habitats while pollution had become an ever increasing concern. </a:t>
            </a:r>
          </a:p>
          <a:p>
            <a:pPr marL="342900" indent="-342900" algn="l" eaLnBrk="1" hangingPunct="1">
              <a:buFont typeface="Arial" charset="0"/>
              <a:buChar char="•"/>
            </a:pPr>
            <a:r>
              <a:rPr lang="en-US" sz="1600" smtClean="0">
                <a:solidFill>
                  <a:schemeClr val="tx1"/>
                </a:solidFill>
              </a:rPr>
              <a:t>The increasing awareness for the need for an environmentally friendlier agricultural policy was first acknowledged in the 1985 Green Book “Common Agricultural Perspective” and was taken up in Article 19 of the Agricultural Structure Regulation, however it remained optional and largely ignored.</a:t>
            </a:r>
          </a:p>
          <a:p>
            <a:pPr marL="342900" indent="-342900" algn="l" eaLnBrk="1" hangingPunct="1">
              <a:buFont typeface="Arial" charset="0"/>
              <a:buChar char="•"/>
            </a:pPr>
            <a:r>
              <a:rPr lang="en-US" sz="1600" smtClean="0">
                <a:solidFill>
                  <a:schemeClr val="tx1"/>
                </a:solidFill>
              </a:rPr>
              <a:t>Early  90s saw an international focus on sustainability culminating in the Rio conference in 1992 and various national programs were implemented.</a:t>
            </a:r>
          </a:p>
          <a:p>
            <a:pPr marL="342900" indent="-342900" algn="l" eaLnBrk="1" hangingPunct="1">
              <a:buFont typeface="Arial" charset="0"/>
              <a:buChar char="•"/>
            </a:pPr>
            <a:r>
              <a:rPr lang="en-US" sz="1600" smtClean="0">
                <a:solidFill>
                  <a:schemeClr val="tx1"/>
                </a:solidFill>
              </a:rPr>
              <a:t>In 1992 The  Macsharry Reform introduced an accompanying measures to the CAP in the form of ‘</a:t>
            </a:r>
            <a:r>
              <a:rPr lang="en-US" sz="1600" b="1" smtClean="0">
                <a:solidFill>
                  <a:schemeClr val="tx1"/>
                </a:solidFill>
              </a:rPr>
              <a:t>cross compliance</a:t>
            </a:r>
            <a:r>
              <a:rPr lang="en-US" sz="1600" smtClean="0">
                <a:solidFill>
                  <a:schemeClr val="tx1"/>
                </a:solidFill>
              </a:rPr>
              <a:t>’ but it was not taken up by many.</a:t>
            </a:r>
          </a:p>
          <a:p>
            <a:pPr marL="342900" indent="-342900" algn="l" eaLnBrk="1" hangingPunct="1">
              <a:buFont typeface="Arial" charset="0"/>
              <a:buChar char="•"/>
            </a:pPr>
            <a:r>
              <a:rPr lang="en-US" sz="1600" smtClean="0">
                <a:solidFill>
                  <a:schemeClr val="tx1"/>
                </a:solidFill>
              </a:rPr>
              <a:t>In 1999 </a:t>
            </a:r>
            <a:r>
              <a:rPr lang="en-US" sz="1600" b="1" smtClean="0">
                <a:solidFill>
                  <a:schemeClr val="tx1"/>
                </a:solidFill>
              </a:rPr>
              <a:t>agri-environment </a:t>
            </a:r>
            <a:r>
              <a:rPr lang="en-US" sz="1600" smtClean="0">
                <a:solidFill>
                  <a:schemeClr val="tx1"/>
                </a:solidFill>
              </a:rPr>
              <a:t>measures were incorporated into the Rural Development Regulation as part of Agenda 2000 and financed through the EAGGF Guarantee Section. In addition ‘cross compliance’ became compulsory and non compliance now results in the loss of direct payments or other penalties. </a:t>
            </a:r>
          </a:p>
          <a:p>
            <a:pPr marL="342900" indent="-342900" algn="l" eaLnBrk="1" hangingPunct="1">
              <a:buFont typeface="Arial" charset="0"/>
              <a:buChar char="•"/>
            </a:pPr>
            <a:r>
              <a:rPr lang="en-US" sz="1600" smtClean="0">
                <a:solidFill>
                  <a:schemeClr val="tx1"/>
                </a:solidFill>
              </a:rPr>
              <a:t>Concept of ‘paid stewardship’</a:t>
            </a:r>
          </a:p>
        </p:txBody>
      </p:sp>
      <p:sp>
        <p:nvSpPr>
          <p:cNvPr id="6" name="Right Arrow 5"/>
          <p:cNvSpPr/>
          <p:nvPr/>
        </p:nvSpPr>
        <p:spPr>
          <a:xfrm>
            <a:off x="0" y="609600"/>
            <a:ext cx="533400" cy="4079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457200" y="228600"/>
            <a:ext cx="8229600" cy="2209800"/>
          </a:xfrm>
        </p:spPr>
        <p:txBody>
          <a:bodyPr/>
          <a:lstStyle/>
          <a:p>
            <a:pPr algn="l" eaLnBrk="1" hangingPunct="1"/>
            <a:r>
              <a:rPr lang="en-US" sz="1600" smtClean="0"/>
              <a:t>NOW:   Environmental concerns are implemented into the reformed CAP which aims at 	overcoming the </a:t>
            </a:r>
            <a:r>
              <a:rPr lang="en-US" sz="1600" i="1" smtClean="0"/>
              <a:t>negative externalities </a:t>
            </a:r>
            <a:r>
              <a:rPr lang="en-US" sz="1600" smtClean="0"/>
              <a:t>associated with production and income support 	in </a:t>
            </a:r>
            <a:r>
              <a:rPr lang="en-US" sz="1600" i="1" smtClean="0"/>
              <a:t>Pillar 1 </a:t>
            </a:r>
            <a:r>
              <a:rPr lang="en-US" sz="1600" smtClean="0"/>
              <a:t>and to support the </a:t>
            </a:r>
            <a:r>
              <a:rPr lang="en-US" sz="1600" i="1" smtClean="0"/>
              <a:t>positive</a:t>
            </a:r>
            <a:r>
              <a:rPr lang="en-US" sz="1600" smtClean="0"/>
              <a:t> environmental goods and services in </a:t>
            </a:r>
            <a:r>
              <a:rPr lang="en-US" sz="1600" i="1" smtClean="0"/>
              <a:t>Pillar 2.</a:t>
            </a:r>
            <a:br>
              <a:rPr lang="en-US" sz="1600" i="1" smtClean="0"/>
            </a:br>
            <a:r>
              <a:rPr lang="en-US" sz="1600" i="1" smtClean="0"/>
              <a:t/>
            </a:r>
            <a:br>
              <a:rPr lang="en-US" sz="1600" i="1" smtClean="0"/>
            </a:br>
            <a:r>
              <a:rPr lang="en-US" sz="1600" i="1" smtClean="0"/>
              <a:t/>
            </a:r>
            <a:br>
              <a:rPr lang="en-US" sz="1600" i="1" smtClean="0"/>
            </a:br>
            <a:r>
              <a:rPr lang="en-US" sz="1600" i="1" smtClean="0"/>
              <a:t>Pillar 1: Set-aside and cross compliance (add-on-objective)</a:t>
            </a:r>
            <a:br>
              <a:rPr lang="en-US" sz="1600" i="1" smtClean="0"/>
            </a:br>
            <a:r>
              <a:rPr lang="en-US" sz="1600" i="1" smtClean="0"/>
              <a:t>Pillar 2: Agri-environmental schemes and LFA payments (add on instruments)</a:t>
            </a:r>
            <a:endParaRPr lang="en-US" sz="1600" smtClean="0"/>
          </a:p>
        </p:txBody>
      </p:sp>
      <p:sp>
        <p:nvSpPr>
          <p:cNvPr id="17410" name="Content Placeholder 2"/>
          <p:cNvSpPr>
            <a:spLocks noGrp="1"/>
          </p:cNvSpPr>
          <p:nvPr>
            <p:ph idx="1"/>
          </p:nvPr>
        </p:nvSpPr>
        <p:spPr>
          <a:xfrm>
            <a:off x="457200" y="2514600"/>
            <a:ext cx="8229600" cy="3962400"/>
          </a:xfrm>
        </p:spPr>
        <p:txBody>
          <a:bodyPr/>
          <a:lstStyle/>
          <a:p>
            <a:pPr eaLnBrk="1" hangingPunct="1">
              <a:buFont typeface="Arial" charset="0"/>
              <a:buNone/>
            </a:pPr>
            <a:r>
              <a:rPr lang="en-US" sz="1600" smtClean="0"/>
              <a:t>	    </a:t>
            </a:r>
            <a:r>
              <a:rPr lang="en-US" sz="1800" smtClean="0"/>
              <a:t>Pillar 1: requirements and incentives</a:t>
            </a:r>
          </a:p>
          <a:p>
            <a:pPr eaLnBrk="1" hangingPunct="1">
              <a:buFont typeface="Arial" charset="0"/>
              <a:buNone/>
            </a:pPr>
            <a:endParaRPr lang="en-US" sz="1600" smtClean="0"/>
          </a:p>
          <a:p>
            <a:pPr eaLnBrk="1" hangingPunct="1"/>
            <a:r>
              <a:rPr lang="en-US" sz="1600" smtClean="0"/>
              <a:t>Set aside: since the Macsharry Reform larger arable farmers are required to set-aside land in order to be eligible for payments. This was not originally intended to be for environmental benefit but a supply control measures, however it has positive effects on flora and forna. </a:t>
            </a:r>
          </a:p>
          <a:p>
            <a:pPr lvl="1" eaLnBrk="1" hangingPunct="1"/>
            <a:r>
              <a:rPr lang="en-US" sz="1600" smtClean="0"/>
              <a:t>Can lead to land being left redundant  and increase the risk of soil erosion and leaching of nutrients.</a:t>
            </a:r>
          </a:p>
          <a:p>
            <a:pPr lvl="1" eaLnBrk="1" hangingPunct="1"/>
            <a:r>
              <a:rPr lang="en-US" sz="1600" smtClean="0"/>
              <a:t>Intensification may increase elsewhere due to scarcer land.</a:t>
            </a:r>
          </a:p>
          <a:p>
            <a:pPr lvl="1" eaLnBrk="1" hangingPunct="1"/>
            <a:r>
              <a:rPr lang="en-US" sz="1600" smtClean="0"/>
              <a:t>Commission now proposes its abolishment in times of rising demand.</a:t>
            </a:r>
            <a:endParaRPr lang="en-US" sz="800" smtClean="0"/>
          </a:p>
          <a:p>
            <a:pPr eaLnBrk="1" hangingPunct="1"/>
            <a:r>
              <a:rPr lang="en-US" sz="1600" smtClean="0"/>
              <a:t>Cross Compliance under the SPS: refers to the linking of environmental conditions to agri support payments, farmers who do not comply with a set of pre-determined environmental guidelines risk forgoing payments from EU income support. E.g Animal welfare</a:t>
            </a:r>
          </a:p>
          <a:p>
            <a:pPr eaLnBrk="1" hangingPunct="1"/>
            <a:r>
              <a:rPr lang="en-US" sz="1600" smtClean="0"/>
              <a:t>Decoupling: lower environmental stress as intensification decreases.</a:t>
            </a:r>
          </a:p>
          <a:p>
            <a:pPr eaLnBrk="1" hangingPunct="1"/>
            <a:r>
              <a:rPr lang="en-US" sz="1600" smtClean="0"/>
              <a:t>Use of ‘national envelopes’</a:t>
            </a:r>
          </a:p>
          <a:p>
            <a:pPr eaLnBrk="1" hangingPunct="1"/>
            <a:endParaRPr lang="en-US" sz="1600" smtClean="0"/>
          </a:p>
          <a:p>
            <a:pPr eaLnBrk="1" hangingPunct="1"/>
            <a:endParaRPr lang="en-US" sz="1600" smtClean="0"/>
          </a:p>
          <a:p>
            <a:pPr eaLnBrk="1" hangingPunct="1">
              <a:buFont typeface="Arial" charset="0"/>
              <a:buNone/>
            </a:pPr>
            <a:endParaRPr lang="en-US" sz="1600" smtClean="0"/>
          </a:p>
        </p:txBody>
      </p:sp>
      <p:sp>
        <p:nvSpPr>
          <p:cNvPr id="4" name="Right Arrow 3"/>
          <p:cNvSpPr/>
          <p:nvPr/>
        </p:nvSpPr>
        <p:spPr>
          <a:xfrm>
            <a:off x="609600" y="2514600"/>
            <a:ext cx="3810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457200" y="274638"/>
            <a:ext cx="8229600" cy="868362"/>
          </a:xfrm>
        </p:spPr>
        <p:txBody>
          <a:bodyPr/>
          <a:lstStyle/>
          <a:p>
            <a:pPr algn="l" eaLnBrk="1" hangingPunct="1"/>
            <a:r>
              <a:rPr lang="en-US" sz="1600" smtClean="0"/>
              <a:t>         </a:t>
            </a:r>
            <a:r>
              <a:rPr lang="en-US" sz="1800" smtClean="0"/>
              <a:t>  Pillar 2: RDR and environmental integration</a:t>
            </a:r>
          </a:p>
        </p:txBody>
      </p:sp>
      <p:sp>
        <p:nvSpPr>
          <p:cNvPr id="18434" name="Content Placeholder 2"/>
          <p:cNvSpPr>
            <a:spLocks noGrp="1"/>
          </p:cNvSpPr>
          <p:nvPr>
            <p:ph idx="1"/>
          </p:nvPr>
        </p:nvSpPr>
        <p:spPr>
          <a:xfrm>
            <a:off x="457200" y="990600"/>
            <a:ext cx="8229600" cy="5257800"/>
          </a:xfrm>
        </p:spPr>
        <p:txBody>
          <a:bodyPr/>
          <a:lstStyle/>
          <a:p>
            <a:pPr eaLnBrk="1" hangingPunct="1"/>
            <a:r>
              <a:rPr lang="en-US" sz="1600" smtClean="0"/>
              <a:t> Agri-Environmental Schemes</a:t>
            </a:r>
          </a:p>
          <a:p>
            <a:pPr eaLnBrk="1" hangingPunct="1">
              <a:buFont typeface="Arial" charset="0"/>
              <a:buNone/>
            </a:pPr>
            <a:endParaRPr lang="en-US" sz="1600" smtClean="0"/>
          </a:p>
          <a:p>
            <a:pPr eaLnBrk="1" hangingPunct="1">
              <a:buFont typeface="Arial" charset="0"/>
              <a:buNone/>
            </a:pPr>
            <a:r>
              <a:rPr lang="en-US" sz="1600" smtClean="0"/>
              <a:t>AIM: </a:t>
            </a:r>
          </a:p>
          <a:p>
            <a:pPr lvl="1" eaLnBrk="1" hangingPunct="1"/>
            <a:r>
              <a:rPr lang="en-US" sz="1600" smtClean="0"/>
              <a:t>To encourage farmers to protect and go beyond </a:t>
            </a:r>
            <a:r>
              <a:rPr lang="en-US" sz="1600" b="1" smtClean="0"/>
              <a:t>Good Farming Practice.</a:t>
            </a:r>
            <a:r>
              <a:rPr lang="en-US" sz="1600" smtClean="0"/>
              <a:t> </a:t>
            </a:r>
          </a:p>
          <a:p>
            <a:pPr lvl="1" eaLnBrk="1" hangingPunct="1"/>
            <a:r>
              <a:rPr lang="en-US" sz="1600" smtClean="0"/>
              <a:t>To reduced environmental risk associated with modern farming and preserve nature and cultivated landscapes.</a:t>
            </a:r>
          </a:p>
          <a:p>
            <a:pPr lvl="1" eaLnBrk="1" hangingPunct="1"/>
            <a:r>
              <a:rPr lang="en-US" sz="1600" smtClean="0"/>
              <a:t>Applied and targeted at locally appropriate farm management and address a large no. of environmental concerns.</a:t>
            </a:r>
          </a:p>
          <a:p>
            <a:pPr eaLnBrk="1" hangingPunct="1"/>
            <a:r>
              <a:rPr lang="en-US" sz="1600" smtClean="0"/>
              <a:t>Farmers are paid for their losses incurred due to implementing such commitments and the reduced production they lead to.</a:t>
            </a:r>
          </a:p>
          <a:p>
            <a:pPr eaLnBrk="1" hangingPunct="1"/>
            <a:r>
              <a:rPr lang="en-US" sz="1600" smtClean="0"/>
              <a:t>They are co-financed by the EU and MS with a contribution from the Community budget of 85% for Objective 1 areas and 60% in others. </a:t>
            </a:r>
          </a:p>
          <a:p>
            <a:pPr eaLnBrk="1" hangingPunct="1"/>
            <a:r>
              <a:rPr lang="en-US" sz="1600" smtClean="0"/>
              <a:t>In 2002 approx. 25% of the total utilized agricultural area in the 15 MS was covered by agri-environmental contracts. </a:t>
            </a:r>
          </a:p>
          <a:p>
            <a:pPr eaLnBrk="1" hangingPunct="1"/>
            <a:r>
              <a:rPr lang="en-US" sz="1600" smtClean="0"/>
              <a:t>From 2000 they became a compulsory component of the Rural Development Policy of MS, what </a:t>
            </a:r>
            <a:r>
              <a:rPr lang="en-US" sz="1600" i="1" smtClean="0"/>
              <a:t>measures </a:t>
            </a:r>
            <a:r>
              <a:rPr lang="en-US" sz="1600" smtClean="0"/>
              <a:t>used by MS and farmers remain optional.</a:t>
            </a:r>
          </a:p>
          <a:p>
            <a:pPr eaLnBrk="1" hangingPunct="1"/>
            <a:r>
              <a:rPr lang="en-US" sz="1600" smtClean="0"/>
              <a:t>Only two members have chosen to significantly expand expenditure on agri-environment through use of modulation and take up is generally highly variable.</a:t>
            </a:r>
          </a:p>
        </p:txBody>
      </p:sp>
      <p:sp>
        <p:nvSpPr>
          <p:cNvPr id="4" name="Right Arrow 3"/>
          <p:cNvSpPr/>
          <p:nvPr/>
        </p:nvSpPr>
        <p:spPr>
          <a:xfrm>
            <a:off x="457200" y="533400"/>
            <a:ext cx="457200" cy="381000"/>
          </a:xfrm>
          <a:prstGeom prst="rightArrow">
            <a:avLst>
              <a:gd name="adj1" fmla="val 44685"/>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457200" y="274638"/>
            <a:ext cx="8229600" cy="1249362"/>
          </a:xfrm>
        </p:spPr>
        <p:txBody>
          <a:bodyPr/>
          <a:lstStyle/>
          <a:p>
            <a:pPr algn="l" eaLnBrk="1" hangingPunct="1"/>
            <a:r>
              <a:rPr lang="en-US" sz="1800" smtClean="0"/>
              <a:t> Measures include:</a:t>
            </a:r>
          </a:p>
        </p:txBody>
      </p:sp>
      <p:sp>
        <p:nvSpPr>
          <p:cNvPr id="19458" name="Content Placeholder 2"/>
          <p:cNvSpPr>
            <a:spLocks noGrp="1"/>
          </p:cNvSpPr>
          <p:nvPr>
            <p:ph idx="1"/>
          </p:nvPr>
        </p:nvSpPr>
        <p:spPr>
          <a:xfrm>
            <a:off x="457200" y="1066800"/>
            <a:ext cx="8229600" cy="5059363"/>
          </a:xfrm>
        </p:spPr>
        <p:txBody>
          <a:bodyPr/>
          <a:lstStyle/>
          <a:p>
            <a:pPr eaLnBrk="1" hangingPunct="1"/>
            <a:r>
              <a:rPr lang="en-US" sz="1600" smtClean="0"/>
              <a:t>Input reduction</a:t>
            </a:r>
          </a:p>
          <a:p>
            <a:pPr eaLnBrk="1" hangingPunct="1"/>
            <a:r>
              <a:rPr lang="en-US" sz="1600" smtClean="0"/>
              <a:t>Organic farming</a:t>
            </a:r>
          </a:p>
          <a:p>
            <a:pPr eaLnBrk="1" hangingPunct="1"/>
            <a:r>
              <a:rPr lang="en-US" sz="1600" smtClean="0"/>
              <a:t>Extensification of livestock</a:t>
            </a:r>
          </a:p>
          <a:p>
            <a:pPr eaLnBrk="1" hangingPunct="1"/>
            <a:r>
              <a:rPr lang="en-US" sz="1600" smtClean="0"/>
              <a:t>Conversation of arable land to grassland and rotation measures</a:t>
            </a:r>
          </a:p>
          <a:p>
            <a:pPr eaLnBrk="1" hangingPunct="1"/>
            <a:r>
              <a:rPr lang="en-US" sz="1600" smtClean="0"/>
              <a:t>Actions in areas of special biodiversity/ nature interest</a:t>
            </a:r>
          </a:p>
          <a:p>
            <a:pPr eaLnBrk="1" hangingPunct="1"/>
            <a:r>
              <a:rPr lang="en-US" sz="1600" smtClean="0"/>
              <a:t>Farmed landscapes</a:t>
            </a:r>
          </a:p>
          <a:p>
            <a:pPr eaLnBrk="1" hangingPunct="1"/>
            <a:r>
              <a:rPr lang="en-US" sz="1600" smtClean="0"/>
              <a:t>Water use reduction measures</a:t>
            </a:r>
          </a:p>
          <a:p>
            <a:pPr eaLnBrk="1" hangingPunct="1"/>
            <a:r>
              <a:rPr lang="en-US" sz="1600" smtClean="0"/>
              <a:t>Upkeep of abandoned farmland and woodland</a:t>
            </a:r>
          </a:p>
          <a:p>
            <a:pPr eaLnBrk="1" hangingPunct="1"/>
            <a:r>
              <a:rPr lang="en-US" sz="1600" smtClean="0"/>
              <a:t>Public access</a:t>
            </a:r>
          </a:p>
          <a:p>
            <a:pPr eaLnBrk="1" hangingPunct="1">
              <a:buFont typeface="Arial" charset="0"/>
              <a:buNone/>
            </a:pPr>
            <a:endParaRPr lang="en-US" sz="1600" smtClean="0"/>
          </a:p>
          <a:p>
            <a:pPr eaLnBrk="1" hangingPunct="1"/>
            <a:r>
              <a:rPr lang="en-US" sz="1800" smtClean="0"/>
              <a:t>   Problems</a:t>
            </a:r>
            <a:r>
              <a:rPr lang="en-US" sz="1600" smtClean="0"/>
              <a:t> with agri -environmental measures : </a:t>
            </a:r>
          </a:p>
          <a:p>
            <a:pPr lvl="1" eaLnBrk="1" hangingPunct="1"/>
            <a:r>
              <a:rPr lang="en-US" sz="1600" smtClean="0"/>
              <a:t>are farmers willing to take on the role of environmental stewards?</a:t>
            </a:r>
          </a:p>
          <a:p>
            <a:pPr lvl="1" eaLnBrk="1" hangingPunct="1"/>
            <a:r>
              <a:rPr lang="en-US" sz="1600" smtClean="0"/>
              <a:t>CEEC need to modernize and intensify production before they can show concern for the environment.</a:t>
            </a:r>
          </a:p>
          <a:p>
            <a:pPr lvl="1" eaLnBrk="1" hangingPunct="1"/>
            <a:r>
              <a:rPr lang="en-US" sz="1600" smtClean="0"/>
              <a:t>Vast increase in admin costs expected</a:t>
            </a:r>
          </a:p>
          <a:p>
            <a:pPr lvl="1" eaLnBrk="1" hangingPunct="1"/>
            <a:r>
              <a:rPr lang="en-US" sz="1600" smtClean="0"/>
              <a:t>Certain policy makers may use environmental payments as income support and will therefore need to be under greater surveillance.</a:t>
            </a:r>
          </a:p>
          <a:p>
            <a:pPr lvl="1" eaLnBrk="1" hangingPunct="1"/>
            <a:r>
              <a:rPr lang="en-US" sz="1600" smtClean="0"/>
              <a:t>WTO ‘proofing’</a:t>
            </a:r>
          </a:p>
          <a:p>
            <a:pPr eaLnBrk="1" hangingPunct="1"/>
            <a:endParaRPr lang="en-US" sz="1600" smtClean="0"/>
          </a:p>
        </p:txBody>
      </p:sp>
      <p:cxnSp>
        <p:nvCxnSpPr>
          <p:cNvPr id="19459" name="Elbow Connector 4"/>
          <p:cNvCxnSpPr>
            <a:cxnSpLocks noChangeShapeType="1"/>
            <a:endCxn id="19457" idx="1"/>
          </p:cNvCxnSpPr>
          <p:nvPr/>
        </p:nvCxnSpPr>
        <p:spPr bwMode="auto">
          <a:xfrm>
            <a:off x="228600" y="762000"/>
            <a:ext cx="228600" cy="138113"/>
          </a:xfrm>
          <a:prstGeom prst="bentConnector3">
            <a:avLst>
              <a:gd name="adj1" fmla="val 50000"/>
            </a:avLst>
          </a:prstGeom>
          <a:noFill/>
          <a:ln w="9525" algn="ctr">
            <a:solidFill>
              <a:srgbClr val="4A7EBB"/>
            </a:solidFill>
            <a:miter lim="800000"/>
            <a:headEnd/>
            <a:tailEnd type="arrow" w="med" len="med"/>
          </a:ln>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457200" y="274638"/>
            <a:ext cx="8229600" cy="1935162"/>
          </a:xfrm>
        </p:spPr>
        <p:txBody>
          <a:bodyPr/>
          <a:lstStyle/>
          <a:p>
            <a:pPr algn="l" eaLnBrk="1" hangingPunct="1"/>
            <a:r>
              <a:rPr lang="en-US" sz="1800" smtClean="0"/>
              <a:t/>
            </a:r>
            <a:br>
              <a:rPr lang="en-US" sz="1800" smtClean="0"/>
            </a:br>
            <a:r>
              <a:rPr lang="en-US" sz="1800" smtClean="0"/>
              <a:t/>
            </a:r>
            <a:br>
              <a:rPr lang="en-US" sz="1800" smtClean="0"/>
            </a:br>
            <a:r>
              <a:rPr lang="en-US" sz="1800" smtClean="0"/>
              <a:t>           </a:t>
            </a:r>
            <a:br>
              <a:rPr lang="en-US" sz="1800" smtClean="0"/>
            </a:br>
            <a:r>
              <a:rPr lang="en-US" sz="1800" smtClean="0"/>
              <a:t>           Further integration into agricultural policy</a:t>
            </a:r>
          </a:p>
        </p:txBody>
      </p:sp>
      <p:sp>
        <p:nvSpPr>
          <p:cNvPr id="20482" name="Content Placeholder 2"/>
          <p:cNvSpPr>
            <a:spLocks noGrp="1"/>
          </p:cNvSpPr>
          <p:nvPr>
            <p:ph idx="1"/>
          </p:nvPr>
        </p:nvSpPr>
        <p:spPr>
          <a:xfrm>
            <a:off x="457200" y="1981200"/>
            <a:ext cx="8229600" cy="4572000"/>
          </a:xfrm>
        </p:spPr>
        <p:txBody>
          <a:bodyPr/>
          <a:lstStyle/>
          <a:p>
            <a:pPr eaLnBrk="1" hangingPunct="1"/>
            <a:r>
              <a:rPr lang="en-US" sz="1600" smtClean="0"/>
              <a:t>Agriculture and biodiversity -2001 Biodiversity Action Plan for agriculture</a:t>
            </a:r>
          </a:p>
          <a:p>
            <a:pPr eaLnBrk="1" hangingPunct="1"/>
            <a:r>
              <a:rPr lang="en-US" sz="1600" smtClean="0"/>
              <a:t>Agriculture and GMO’s-2002 plan for approval for release into environment, risk assessment and market replacement.</a:t>
            </a:r>
          </a:p>
          <a:p>
            <a:pPr eaLnBrk="1" hangingPunct="1"/>
            <a:r>
              <a:rPr lang="en-US" sz="1600" smtClean="0"/>
              <a:t>Agriculture and Climate-2000 European Climate Change Programme to meet Kyoto protocol.</a:t>
            </a:r>
          </a:p>
          <a:p>
            <a:pPr eaLnBrk="1" hangingPunct="1"/>
            <a:r>
              <a:rPr lang="en-US" sz="1600" smtClean="0"/>
              <a:t>Soil protection, pesticides, nitrates.</a:t>
            </a:r>
          </a:p>
          <a:p>
            <a:pPr eaLnBrk="1" hangingPunct="1">
              <a:buFont typeface="Arial" charset="0"/>
              <a:buNone/>
            </a:pPr>
            <a:endParaRPr lang="en-US" sz="1600" smtClean="0"/>
          </a:p>
          <a:p>
            <a:pPr eaLnBrk="1" hangingPunct="1"/>
            <a:endParaRPr lang="en-US" sz="1600" smtClean="0"/>
          </a:p>
          <a:p>
            <a:pPr eaLnBrk="1" hangingPunct="1">
              <a:buFont typeface="Arial" charset="0"/>
              <a:buNone/>
            </a:pPr>
            <a:r>
              <a:rPr lang="en-US" sz="1800" smtClean="0"/>
              <a:t>The Future</a:t>
            </a:r>
            <a:r>
              <a:rPr lang="en-US" sz="1600" smtClean="0"/>
              <a:t> </a:t>
            </a:r>
          </a:p>
          <a:p>
            <a:pPr eaLnBrk="1" hangingPunct="1"/>
            <a:r>
              <a:rPr lang="en-US" sz="1600" smtClean="0"/>
              <a:t>It has been suggested that environmental payments will be one of the few politically sustainable forms of government support to agriculture in the years ahead</a:t>
            </a:r>
          </a:p>
          <a:p>
            <a:pPr eaLnBrk="1" hangingPunct="1"/>
            <a:r>
              <a:rPr lang="en-US" sz="1600" smtClean="0"/>
              <a:t>Agri-environment policy will become a more dominant part of the rural policy scene.</a:t>
            </a:r>
          </a:p>
          <a:p>
            <a:pPr lvl="1" eaLnBrk="1" hangingPunct="1">
              <a:buFont typeface="Arial" charset="0"/>
              <a:buNone/>
            </a:pPr>
            <a:r>
              <a:rPr lang="en-US" sz="1600" smtClean="0"/>
              <a:t> </a:t>
            </a:r>
          </a:p>
          <a:p>
            <a:pPr lvl="1" eaLnBrk="1" hangingPunct="1"/>
            <a:endParaRPr lang="en-US" sz="1200" smtClean="0"/>
          </a:p>
          <a:p>
            <a:pPr eaLnBrk="1" hangingPunct="1"/>
            <a:endParaRPr lang="en-US" sz="1600" smtClean="0"/>
          </a:p>
        </p:txBody>
      </p:sp>
      <p:sp>
        <p:nvSpPr>
          <p:cNvPr id="4" name="Right Arrow 3"/>
          <p:cNvSpPr/>
          <p:nvPr/>
        </p:nvSpPr>
        <p:spPr>
          <a:xfrm>
            <a:off x="609600" y="1447800"/>
            <a:ext cx="3810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1035</TotalTime>
  <Words>871</Words>
  <Application>Microsoft Office PowerPoint</Application>
  <PresentationFormat>On-screen Show (4:3)</PresentationFormat>
  <Paragraphs>73</Paragraphs>
  <Slides>6</Slides>
  <Notes>6</Notes>
  <HiddenSlides>0</HiddenSlides>
  <MMClips>0</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6</vt:i4>
      </vt:variant>
    </vt:vector>
  </HeadingPairs>
  <TitlesOfParts>
    <vt:vector size="9" baseType="lpstr">
      <vt:lpstr>Arial</vt:lpstr>
      <vt:lpstr>Calibri</vt:lpstr>
      <vt:lpstr>Office Theme</vt:lpstr>
      <vt:lpstr>Highlight some of the main ways in which the EU has tried to incorporate environmental objectives  and concerns into the Common Agricultural Policy</vt:lpstr>
      <vt:lpstr> </vt:lpstr>
      <vt:lpstr>NOW:   Environmental concerns are implemented into the reformed CAP which aims at  overcoming the negative externalities associated with production and income support  in Pillar 1 and to support the positive environmental goods and services in Pillar 2.   Pillar 1: Set-aside and cross compliance (add-on-objective) Pillar 2: Agri-environmental schemes and LFA payments (add on instruments)</vt:lpstr>
      <vt:lpstr>           Pillar 2: RDR and environmental integration</vt:lpstr>
      <vt:lpstr> Measures include:</vt:lpstr>
      <vt:lpstr>                         Further integration into agricultural policy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Highlight some of the main ways in which the EU has tried to incorporate environmental objectives  and concerns into the Common Agricultural Policy</dc:title>
  <dc:creator>haier</dc:creator>
  <cp:lastModifiedBy>Alan Matthews</cp:lastModifiedBy>
  <cp:revision>41</cp:revision>
  <dcterms:created xsi:type="dcterms:W3CDTF">2008-01-22T17:47:49Z</dcterms:created>
  <dcterms:modified xsi:type="dcterms:W3CDTF">2008-01-23T15:56:35Z</dcterms:modified>
</cp:coreProperties>
</file>